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x="18288000" cy="10287000"/>
  <p:notesSz cx="6858000" cy="9144000"/>
  <p:embeddedFontLst>
    <p:embeddedFont>
      <p:font typeface="Archivo Black" charset="1" panose="020B0A03020202020B04"/>
      <p:regular r:id="rId13"/>
    </p:embeddedFont>
    <p:embeddedFont>
      <p:font typeface="Canva Sans Bold" charset="1" panose="020B0803030501040103"/>
      <p:regular r:id="rId14"/>
    </p:embeddedFont>
    <p:embeddedFont>
      <p:font typeface="Canva Sans" charset="1" panose="020B0503030501040103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png" Type="http://schemas.openxmlformats.org/officeDocument/2006/relationships/image"/><Relationship Id="rId4" Target="../media/image7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png" Type="http://schemas.openxmlformats.org/officeDocument/2006/relationships/image"/><Relationship Id="rId4" Target="../media/image10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png" Type="http://schemas.openxmlformats.org/officeDocument/2006/relationships/image"/><Relationship Id="rId4" Target="../media/image13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4.png" Type="http://schemas.openxmlformats.org/officeDocument/2006/relationships/image"/><Relationship Id="rId4" Target="../media/image15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6090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67421" y="0"/>
            <a:ext cx="16285488" cy="10287000"/>
          </a:xfrm>
          <a:custGeom>
            <a:avLst/>
            <a:gdLst/>
            <a:ahLst/>
            <a:cxnLst/>
            <a:rect r="r" b="b" t="t" l="l"/>
            <a:pathLst>
              <a:path h="10287000" w="16285488">
                <a:moveTo>
                  <a:pt x="0" y="0"/>
                </a:moveTo>
                <a:lnTo>
                  <a:pt x="16285488" y="0"/>
                </a:lnTo>
                <a:lnTo>
                  <a:pt x="1628548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2" r="0" b="-3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804938" y="2230391"/>
            <a:ext cx="2524297" cy="2524297"/>
          </a:xfrm>
          <a:custGeom>
            <a:avLst/>
            <a:gdLst/>
            <a:ahLst/>
            <a:cxnLst/>
            <a:rect r="r" b="b" t="t" l="l"/>
            <a:pathLst>
              <a:path h="2524297" w="2524297">
                <a:moveTo>
                  <a:pt x="0" y="0"/>
                </a:moveTo>
                <a:lnTo>
                  <a:pt x="2524296" y="0"/>
                </a:lnTo>
                <a:lnTo>
                  <a:pt x="2524296" y="2524296"/>
                </a:lnTo>
                <a:lnTo>
                  <a:pt x="0" y="252429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1966106"/>
            <a:ext cx="9931564" cy="26562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20"/>
              </a:lnSpc>
            </a:pPr>
            <a:r>
              <a:rPr lang="en-US" sz="3800" spc="174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AUTOMATED VULNERABILITY SCANNER WITH AI-POWERED CLASSIFICATION AND REMEDIATION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2757015" y="7107079"/>
            <a:ext cx="2883932" cy="21512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78"/>
              </a:lnSpc>
            </a:pPr>
            <a:r>
              <a:rPr lang="en-US" sz="3056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Team Members</a:t>
            </a:r>
          </a:p>
          <a:p>
            <a:pPr algn="ctr">
              <a:lnSpc>
                <a:spcPts val="4278"/>
              </a:lnSpc>
            </a:pPr>
            <a:r>
              <a:rPr lang="en-US" sz="305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Umer Farooq</a:t>
            </a:r>
          </a:p>
          <a:p>
            <a:pPr algn="ctr">
              <a:lnSpc>
                <a:spcPts val="4278"/>
              </a:lnSpc>
            </a:pPr>
            <a:r>
              <a:rPr lang="en-US" sz="305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Jalil Ahmad </a:t>
            </a:r>
          </a:p>
          <a:p>
            <a:pPr algn="ctr">
              <a:lnSpc>
                <a:spcPts val="4278"/>
              </a:lnSpc>
            </a:pPr>
            <a:r>
              <a:rPr lang="en-US" sz="305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Aleena Fatima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6090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363545" y="0"/>
            <a:ext cx="13924455" cy="10287000"/>
          </a:xfrm>
          <a:custGeom>
            <a:avLst/>
            <a:gdLst/>
            <a:ahLst/>
            <a:cxnLst/>
            <a:rect r="r" b="b" t="t" l="l"/>
            <a:pathLst>
              <a:path h="10287000" w="13924455">
                <a:moveTo>
                  <a:pt x="0" y="0"/>
                </a:moveTo>
                <a:lnTo>
                  <a:pt x="13924455" y="0"/>
                </a:lnTo>
                <a:lnTo>
                  <a:pt x="13924455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373" r="0" b="-8373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23346" y="1773576"/>
            <a:ext cx="2655689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Objective: 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5173116" y="1792626"/>
            <a:ext cx="11435100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To automate the detec</a:t>
            </a:r>
            <a:r>
              <a:rPr lang="en-US" sz="3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tion, classification, and remediation of vulnerabilities using OpenVAS, machine learning, and NLP.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23346" y="5067300"/>
            <a:ext cx="3443169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Key Modules: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061502" y="5086350"/>
            <a:ext cx="12197798" cy="3181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Vulnerability Scanning: OpenVAS for detec</a:t>
            </a:r>
            <a:r>
              <a:rPr lang="en-US" sz="3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ting vulnerabilities.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Severity Classification: Random Forest model for severity prediction.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Remediation Generation: AI-powered remediation suggestions using T5.</a:t>
            </a:r>
          </a:p>
          <a:p>
            <a:pPr algn="l">
              <a:lnSpc>
                <a:spcPts val="4200"/>
              </a:lnSpc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6090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2886435" cy="10287000"/>
          </a:xfrm>
          <a:custGeom>
            <a:avLst/>
            <a:gdLst/>
            <a:ahLst/>
            <a:cxnLst/>
            <a:rect r="r" b="b" t="t" l="l"/>
            <a:pathLst>
              <a:path h="10287000" w="12886435">
                <a:moveTo>
                  <a:pt x="0" y="0"/>
                </a:moveTo>
                <a:lnTo>
                  <a:pt x="12886435" y="0"/>
                </a:lnTo>
                <a:lnTo>
                  <a:pt x="12886435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64" r="0" b="-26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958041" y="2730927"/>
            <a:ext cx="11301259" cy="1327898"/>
          </a:xfrm>
          <a:custGeom>
            <a:avLst/>
            <a:gdLst/>
            <a:ahLst/>
            <a:cxnLst/>
            <a:rect r="r" b="b" t="t" l="l"/>
            <a:pathLst>
              <a:path h="1327898" w="11301259">
                <a:moveTo>
                  <a:pt x="0" y="0"/>
                </a:moveTo>
                <a:lnTo>
                  <a:pt x="11301259" y="0"/>
                </a:lnTo>
                <a:lnTo>
                  <a:pt x="11301259" y="1327898"/>
                </a:lnTo>
                <a:lnTo>
                  <a:pt x="0" y="13278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958041" y="6505079"/>
            <a:ext cx="11301259" cy="1596303"/>
          </a:xfrm>
          <a:custGeom>
            <a:avLst/>
            <a:gdLst/>
            <a:ahLst/>
            <a:cxnLst/>
            <a:rect r="r" b="b" t="t" l="l"/>
            <a:pathLst>
              <a:path h="1596303" w="11301259">
                <a:moveTo>
                  <a:pt x="0" y="0"/>
                </a:moveTo>
                <a:lnTo>
                  <a:pt x="11301259" y="0"/>
                </a:lnTo>
                <a:lnTo>
                  <a:pt x="11301259" y="1596303"/>
                </a:lnTo>
                <a:lnTo>
                  <a:pt x="0" y="159630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95383" y="952500"/>
            <a:ext cx="5847834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Classification Dataset: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95383" y="5513757"/>
            <a:ext cx="5847834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Remediations Dataset: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93857" y="2683302"/>
            <a:ext cx="4496413" cy="1736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Gathered from NVD and ExploitDB. 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200,000 entries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1999 - 2025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93857" y="7240957"/>
            <a:ext cx="4496413" cy="860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9" indent="-269875" lvl="1">
              <a:lnSpc>
                <a:spcPts val="3499"/>
              </a:lnSpc>
              <a:spcBef>
                <a:spcPct val="0"/>
              </a:spcBef>
              <a:buFont typeface="Arial"/>
              <a:buChar char="•"/>
            </a:pPr>
            <a:r>
              <a:rPr lang="en-US" sz="2499" strike="noStrike" u="none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Gathered from NVD and Web Scraping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6090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756591" cy="10287000"/>
          </a:xfrm>
          <a:custGeom>
            <a:avLst/>
            <a:gdLst/>
            <a:ahLst/>
            <a:cxnLst/>
            <a:rect r="r" b="b" t="t" l="l"/>
            <a:pathLst>
              <a:path h="10287000" w="18756591">
                <a:moveTo>
                  <a:pt x="0" y="0"/>
                </a:moveTo>
                <a:lnTo>
                  <a:pt x="18756591" y="0"/>
                </a:lnTo>
                <a:lnTo>
                  <a:pt x="1875659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133" r="0" b="-161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513888" y="3216254"/>
            <a:ext cx="11260224" cy="3053781"/>
          </a:xfrm>
          <a:custGeom>
            <a:avLst/>
            <a:gdLst/>
            <a:ahLst/>
            <a:cxnLst/>
            <a:rect r="r" b="b" t="t" l="l"/>
            <a:pathLst>
              <a:path h="3053781" w="11260224">
                <a:moveTo>
                  <a:pt x="0" y="0"/>
                </a:moveTo>
                <a:lnTo>
                  <a:pt x="11260224" y="0"/>
                </a:lnTo>
                <a:lnTo>
                  <a:pt x="11260224" y="3053781"/>
                </a:lnTo>
                <a:lnTo>
                  <a:pt x="0" y="30537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94417" r="-56960" b="-122423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513888" y="7406685"/>
            <a:ext cx="11260224" cy="1465125"/>
          </a:xfrm>
          <a:custGeom>
            <a:avLst/>
            <a:gdLst/>
            <a:ahLst/>
            <a:cxnLst/>
            <a:rect r="r" b="b" t="t" l="l"/>
            <a:pathLst>
              <a:path h="1465125" w="11260224">
                <a:moveTo>
                  <a:pt x="0" y="0"/>
                </a:moveTo>
                <a:lnTo>
                  <a:pt x="11260224" y="0"/>
                </a:lnTo>
                <a:lnTo>
                  <a:pt x="11260224" y="1465125"/>
                </a:lnTo>
                <a:lnTo>
                  <a:pt x="0" y="146512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367609" r="-48656" b="-246009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95383" y="952500"/>
            <a:ext cx="6610532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Model Evaluation Results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95383" y="2408789"/>
            <a:ext cx="5887448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Classification Model (Random Forest)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70164" y="6603410"/>
            <a:ext cx="5686114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Remediation Model (T5 Finetuning)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6090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6713220"/>
          </a:xfrm>
          <a:custGeom>
            <a:avLst/>
            <a:gdLst/>
            <a:ahLst/>
            <a:cxnLst/>
            <a:rect r="r" b="b" t="t" l="l"/>
            <a:pathLst>
              <a:path h="6713220" w="18288000">
                <a:moveTo>
                  <a:pt x="0" y="0"/>
                </a:moveTo>
                <a:lnTo>
                  <a:pt x="18288000" y="0"/>
                </a:lnTo>
                <a:lnTo>
                  <a:pt x="18288000" y="6713220"/>
                </a:lnTo>
                <a:lnTo>
                  <a:pt x="0" y="67132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816" r="0" b="-181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19999" y="2178054"/>
            <a:ext cx="8218268" cy="4335136"/>
          </a:xfrm>
          <a:custGeom>
            <a:avLst/>
            <a:gdLst/>
            <a:ahLst/>
            <a:cxnLst/>
            <a:rect r="r" b="b" t="t" l="l"/>
            <a:pathLst>
              <a:path h="4335136" w="8218268">
                <a:moveTo>
                  <a:pt x="0" y="0"/>
                </a:moveTo>
                <a:lnTo>
                  <a:pt x="8218268" y="0"/>
                </a:lnTo>
                <a:lnTo>
                  <a:pt x="8218268" y="4335137"/>
                </a:lnTo>
                <a:lnTo>
                  <a:pt x="0" y="433513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019350" y="2178054"/>
            <a:ext cx="8648651" cy="4335136"/>
          </a:xfrm>
          <a:custGeom>
            <a:avLst/>
            <a:gdLst/>
            <a:ahLst/>
            <a:cxnLst/>
            <a:rect r="r" b="b" t="t" l="l"/>
            <a:pathLst>
              <a:path h="4335136" w="8648651">
                <a:moveTo>
                  <a:pt x="0" y="0"/>
                </a:moveTo>
                <a:lnTo>
                  <a:pt x="8648651" y="0"/>
                </a:lnTo>
                <a:lnTo>
                  <a:pt x="8648651" y="4335137"/>
                </a:lnTo>
                <a:lnTo>
                  <a:pt x="0" y="433513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619999" y="765175"/>
            <a:ext cx="3288408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Walkthrough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907031" y="7198995"/>
            <a:ext cx="1644204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Scanning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155512" y="7198995"/>
            <a:ext cx="3053543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Initial Scan Results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6090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6713220"/>
          </a:xfrm>
          <a:custGeom>
            <a:avLst/>
            <a:gdLst/>
            <a:ahLst/>
            <a:cxnLst/>
            <a:rect r="r" b="b" t="t" l="l"/>
            <a:pathLst>
              <a:path h="6713220" w="18288000">
                <a:moveTo>
                  <a:pt x="0" y="0"/>
                </a:moveTo>
                <a:lnTo>
                  <a:pt x="18288000" y="0"/>
                </a:lnTo>
                <a:lnTo>
                  <a:pt x="18288000" y="6713220"/>
                </a:lnTo>
                <a:lnTo>
                  <a:pt x="0" y="67132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816" r="0" b="-181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19999" y="2391974"/>
            <a:ext cx="8524001" cy="4321246"/>
          </a:xfrm>
          <a:custGeom>
            <a:avLst/>
            <a:gdLst/>
            <a:ahLst/>
            <a:cxnLst/>
            <a:rect r="r" b="b" t="t" l="l"/>
            <a:pathLst>
              <a:path h="4321246" w="8524001">
                <a:moveTo>
                  <a:pt x="0" y="0"/>
                </a:moveTo>
                <a:lnTo>
                  <a:pt x="8524001" y="0"/>
                </a:lnTo>
                <a:lnTo>
                  <a:pt x="8524001" y="4321246"/>
                </a:lnTo>
                <a:lnTo>
                  <a:pt x="0" y="432124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304" t="0" r="-5011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494924" y="2391974"/>
            <a:ext cx="8441293" cy="4321246"/>
          </a:xfrm>
          <a:custGeom>
            <a:avLst/>
            <a:gdLst/>
            <a:ahLst/>
            <a:cxnLst/>
            <a:rect r="r" b="b" t="t" l="l"/>
            <a:pathLst>
              <a:path h="4321246" w="8441293">
                <a:moveTo>
                  <a:pt x="0" y="0"/>
                </a:moveTo>
                <a:lnTo>
                  <a:pt x="8441292" y="0"/>
                </a:lnTo>
                <a:lnTo>
                  <a:pt x="8441292" y="4321246"/>
                </a:lnTo>
                <a:lnTo>
                  <a:pt x="0" y="432124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559" t="0" r="-559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619999" y="765175"/>
            <a:ext cx="3288408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Walkthrough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577575" y="7386320"/>
            <a:ext cx="3547727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Classification Report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155512" y="7198995"/>
            <a:ext cx="3437908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Remediations Report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6090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3230868" cy="10287000"/>
          </a:xfrm>
          <a:custGeom>
            <a:avLst/>
            <a:gdLst/>
            <a:ahLst/>
            <a:cxnLst/>
            <a:rect r="r" b="b" t="t" l="l"/>
            <a:pathLst>
              <a:path h="10287000" w="13230868">
                <a:moveTo>
                  <a:pt x="0" y="0"/>
                </a:moveTo>
                <a:lnTo>
                  <a:pt x="13230868" y="0"/>
                </a:lnTo>
                <a:lnTo>
                  <a:pt x="1323086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rot="0">
            <a:off x="4515505" y="3682862"/>
            <a:ext cx="9256990" cy="0"/>
          </a:xfrm>
          <a:prstGeom prst="line">
            <a:avLst/>
          </a:prstGeom>
          <a:ln cap="flat" w="28575">
            <a:solidFill>
              <a:srgbClr val="008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 rot="0">
            <a:off x="4515505" y="5871653"/>
            <a:ext cx="9256990" cy="0"/>
          </a:xfrm>
          <a:prstGeom prst="line">
            <a:avLst/>
          </a:prstGeom>
          <a:ln cap="flat" w="28575">
            <a:solidFill>
              <a:srgbClr val="008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5" id="5"/>
          <p:cNvSpPr txBox="true"/>
          <p:nvPr/>
        </p:nvSpPr>
        <p:spPr>
          <a:xfrm rot="0">
            <a:off x="2695943" y="3682862"/>
            <a:ext cx="12896114" cy="1941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820"/>
              </a:lnSpc>
            </a:pPr>
            <a:r>
              <a:rPr lang="en-US" sz="11300" spc="406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THANK YOU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DAGmfhhQrbI</dc:identifier>
  <dcterms:modified xsi:type="dcterms:W3CDTF">2011-08-01T06:04:30Z</dcterms:modified>
  <cp:revision>1</cp:revision>
  <dc:title>Automated Vulnerability Scanner with AI-Powered Classification and Remediation</dc:title>
</cp:coreProperties>
</file>